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4"/>
  </p:notesMasterIdLst>
  <p:handoutMasterIdLst>
    <p:handoutMasterId r:id="rId25"/>
  </p:handoutMasterIdLst>
  <p:sldIdLst>
    <p:sldId id="274" r:id="rId2"/>
    <p:sldId id="347" r:id="rId3"/>
    <p:sldId id="363" r:id="rId4"/>
    <p:sldId id="346" r:id="rId5"/>
    <p:sldId id="348" r:id="rId6"/>
    <p:sldId id="349" r:id="rId7"/>
    <p:sldId id="350" r:id="rId8"/>
    <p:sldId id="355" r:id="rId9"/>
    <p:sldId id="364" r:id="rId10"/>
    <p:sldId id="351" r:id="rId11"/>
    <p:sldId id="352" r:id="rId12"/>
    <p:sldId id="353" r:id="rId13"/>
    <p:sldId id="354" r:id="rId14"/>
    <p:sldId id="356" r:id="rId15"/>
    <p:sldId id="357" r:id="rId16"/>
    <p:sldId id="358" r:id="rId17"/>
    <p:sldId id="359" r:id="rId18"/>
    <p:sldId id="360" r:id="rId19"/>
    <p:sldId id="365" r:id="rId20"/>
    <p:sldId id="362" r:id="rId21"/>
    <p:sldId id="361" r:id="rId22"/>
    <p:sldId id="293" r:id="rId2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61676" autoAdjust="0"/>
  </p:normalViewPr>
  <p:slideViewPr>
    <p:cSldViewPr snapToGrid="0">
      <p:cViewPr>
        <p:scale>
          <a:sx n="125" d="100"/>
          <a:sy n="125" d="100"/>
        </p:scale>
        <p:origin x="40" y="-336"/>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handoutMaster" Target="handoutMasters/handout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8/8/17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cover a few fundamentals from Deep</a:t>
            </a:r>
            <a:r>
              <a:rPr lang="en-US" baseline="0" dirty="0" smtClean="0"/>
              <a:t> Learning approaches and how they apply to Wide &amp; Deep and the recommendations engine use cases in particular.</a:t>
            </a:r>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77189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many cases the logit</a:t>
            </a:r>
            <a:r>
              <a:rPr lang="en-US" sz="1200" kern="1200" baseline="0" dirty="0" smtClean="0">
                <a:solidFill>
                  <a:schemeClr val="tx1"/>
                </a:solidFill>
                <a:effectLst/>
                <a:latin typeface="+mn-lt"/>
                <a:ea typeface="+mn-ea"/>
                <a:cs typeface="+mn-cs"/>
              </a:rPr>
              <a:t> also includes a bias, which is a constant, which is not shown in the formula.  The logit is then passed through a function (f) to produce the </a:t>
            </a:r>
            <a:r>
              <a:rPr lang="en-US" sz="1200" kern="1200" baseline="0" dirty="0" err="1" smtClean="0">
                <a:solidFill>
                  <a:schemeClr val="tx1"/>
                </a:solidFill>
                <a:effectLst/>
                <a:latin typeface="+mn-lt"/>
                <a:ea typeface="+mn-ea"/>
                <a:cs typeface="+mn-cs"/>
              </a:rPr>
              <a:t>couput</a:t>
            </a:r>
            <a:r>
              <a:rPr lang="en-US" sz="1200" kern="1200" baseline="0" dirty="0" smtClean="0">
                <a:solidFill>
                  <a:schemeClr val="tx1"/>
                </a:solidFill>
                <a:effectLst/>
                <a:latin typeface="+mn-lt"/>
                <a:ea typeface="+mn-ea"/>
                <a:cs typeface="+mn-cs"/>
              </a:rPr>
              <a:t>.  This output can then be transmitted to other neurons.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24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By re-expressing the functionality of our neuron in vector form, it is more useful.  Let’s reformulate</a:t>
            </a:r>
            <a:r>
              <a:rPr lang="en-US" sz="1200" kern="1200" baseline="0" dirty="0" smtClean="0">
                <a:solidFill>
                  <a:schemeClr val="tx1"/>
                </a:solidFill>
                <a:effectLst/>
                <a:latin typeface="+mn-lt"/>
                <a:ea typeface="+mn-ea"/>
                <a:cs typeface="+mn-cs"/>
              </a:rPr>
              <a:t> the inputs as a vector x and above and the weights of the neuron as the vector w.  Then we can express the output of the </a:t>
            </a:r>
            <a:r>
              <a:rPr lang="en-US" sz="1200" kern="1200" baseline="0" dirty="0" err="1" smtClean="0">
                <a:solidFill>
                  <a:schemeClr val="tx1"/>
                </a:solidFill>
                <a:effectLst/>
                <a:latin typeface="+mn-lt"/>
                <a:ea typeface="+mn-ea"/>
                <a:cs typeface="+mn-cs"/>
              </a:rPr>
              <a:t>nuron</a:t>
            </a:r>
            <a:r>
              <a:rPr lang="en-US" sz="1200" kern="1200" baseline="0" dirty="0" smtClean="0">
                <a:solidFill>
                  <a:schemeClr val="tx1"/>
                </a:solidFill>
                <a:effectLst/>
                <a:latin typeface="+mn-lt"/>
                <a:ea typeface="+mn-ea"/>
                <a:cs typeface="+mn-cs"/>
              </a:rPr>
              <a:t> as y = f(x .  w + b) where b is the bias term.  In other words, we can compute the output by performing the dot product of the input and weight vectors, adding in the bias term to produce the logit, and then apply the transformation function.  While this may seem trivial, thinking about our neurons ad a series of vector manipulations will be crucial to how we implement them.</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74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single neurons are more powerful than linear </a:t>
            </a:r>
            <a:r>
              <a:rPr lang="en-US" sz="1200" kern="1200" baseline="0" dirty="0" err="1" smtClean="0">
                <a:solidFill>
                  <a:schemeClr val="tx1"/>
                </a:solidFill>
                <a:effectLst/>
                <a:latin typeface="+mn-lt"/>
                <a:ea typeface="+mn-ea"/>
                <a:cs typeface="+mn-cs"/>
              </a:rPr>
              <a:t>perceptrons</a:t>
            </a:r>
            <a:r>
              <a:rPr lang="en-US" sz="1200" kern="1200" baseline="0" dirty="0" smtClean="0">
                <a:solidFill>
                  <a:schemeClr val="tx1"/>
                </a:solidFill>
                <a:effectLst/>
                <a:latin typeface="+mn-lt"/>
                <a:ea typeface="+mn-ea"/>
                <a:cs typeface="+mn-cs"/>
              </a:rPr>
              <a:t>, neurons are still not nearly expressive enough to solve complicated learning problems.  There is a reason our brain is made of more than one neuron.  For example, it is impossible for a single neuron to differentiate handwritten digits.  So to tackle much more complicated tasks, we will have to take our machine learning model further.</a:t>
            </a:r>
          </a:p>
          <a:p>
            <a:r>
              <a:rPr lang="en-US" sz="1200" kern="1200" baseline="0" dirty="0" smtClean="0">
                <a:solidFill>
                  <a:schemeClr val="tx1"/>
                </a:solidFill>
                <a:effectLst/>
                <a:latin typeface="+mn-lt"/>
                <a:ea typeface="+mn-ea"/>
                <a:cs typeface="+mn-cs"/>
              </a:rPr>
              <a:t>The neurons in the human brain are organized in layers.  In fact, the human cerebral cortex is made up of six layers.  Information flows from one layer to another until sensory input is converted into conceptual understanding.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Let’s take </a:t>
            </a:r>
            <a:r>
              <a:rPr lang="en-US" sz="1200" kern="1200" baseline="0" dirty="0" err="1" smtClean="0">
                <a:solidFill>
                  <a:schemeClr val="tx1"/>
                </a:solidFill>
                <a:effectLst/>
                <a:latin typeface="+mn-lt"/>
                <a:ea typeface="+mn-ea"/>
                <a:cs typeface="+mn-cs"/>
              </a:rPr>
              <a:t>vsion</a:t>
            </a:r>
            <a:r>
              <a:rPr lang="en-US" sz="1200" kern="1200" baseline="0" dirty="0" smtClean="0">
                <a:solidFill>
                  <a:schemeClr val="tx1"/>
                </a:solidFill>
                <a:effectLst/>
                <a:latin typeface="+mn-lt"/>
                <a:ea typeface="+mn-ea"/>
                <a:cs typeface="+mn-cs"/>
              </a:rPr>
              <a:t>.  The bottommost layer of the visual cortex receives raw visual data from our eyes.  This information is processed by each layer and passed on to the next until, in the sixth layer, we conclude whether we are looking at a cat, or a ham sandwich or an airplane.  Here we see a more simplified version of these layers.</a:t>
            </a:r>
          </a:p>
          <a:p>
            <a:r>
              <a:rPr lang="en-US" sz="1200" kern="1200" baseline="0" dirty="0" smtClean="0">
                <a:solidFill>
                  <a:schemeClr val="tx1"/>
                </a:solidFill>
                <a:effectLst/>
                <a:latin typeface="+mn-lt"/>
                <a:ea typeface="+mn-ea"/>
                <a:cs typeface="+mn-cs"/>
              </a:rPr>
              <a:t>Borrowing from these concepts we can construct an artificial neural network.  A neural network emerges when we start hooking up neurons to each other, the input data, and to the output nodes, which correspond to the network’s answer to a learning problem. This is similar to the architecture described by McCulloch/Pitts in 1943.  The bottom layer of neurons pulls in the input data.  The top layer computes the final answer.  The middle </a:t>
            </a:r>
            <a:r>
              <a:rPr lang="en-US" sz="1200" kern="1200" baseline="0" dirty="0" err="1" smtClean="0">
                <a:solidFill>
                  <a:schemeClr val="tx1"/>
                </a:solidFill>
                <a:effectLst/>
                <a:latin typeface="+mn-lt"/>
                <a:ea typeface="+mn-ea"/>
                <a:cs typeface="+mn-cs"/>
              </a:rPr>
              <a:t>laer</a:t>
            </a:r>
            <a:r>
              <a:rPr lang="en-US" sz="1200" kern="1200" baseline="0" dirty="0" smtClean="0">
                <a:solidFill>
                  <a:schemeClr val="tx1"/>
                </a:solidFill>
                <a:effectLst/>
                <a:latin typeface="+mn-lt"/>
                <a:ea typeface="+mn-ea"/>
                <a:cs typeface="+mn-cs"/>
              </a:rPr>
              <a:t>(s) are called hidden layers.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455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let w(k)</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be the weight</a:t>
            </a:r>
            <a:r>
              <a:rPr lang="en-US" sz="1200" kern="1200" baseline="0" dirty="0" smtClean="0">
                <a:solidFill>
                  <a:schemeClr val="tx1"/>
                </a:solidFill>
                <a:effectLst/>
                <a:latin typeface="+mn-lt"/>
                <a:ea typeface="+mn-ea"/>
                <a:cs typeface="+mn-cs"/>
              </a:rPr>
              <a:t> of the connection between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neuron in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layer, with the j-</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neuron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n the k+1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layer.  These weights constitute our parameter vector (Theta), and just as before, our ability to solve problems with neural networks depends on finding the optimal values to plug into Theta.</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4992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start by discussing feed-forward</a:t>
            </a:r>
            <a:r>
              <a:rPr lang="en-US" sz="1200" kern="1200" baseline="0" dirty="0" smtClean="0">
                <a:solidFill>
                  <a:schemeClr val="tx1"/>
                </a:solidFill>
                <a:effectLst/>
                <a:latin typeface="+mn-lt"/>
                <a:ea typeface="+mn-ea"/>
                <a:cs typeface="+mn-cs"/>
              </a:rPr>
              <a:t> networks because they are the simplest to analyze.  More complicated </a:t>
            </a:r>
            <a:r>
              <a:rPr lang="en-US" sz="1200" kern="1200" baseline="0" dirty="0" err="1" smtClean="0">
                <a:solidFill>
                  <a:schemeClr val="tx1"/>
                </a:solidFill>
                <a:effectLst/>
                <a:latin typeface="+mn-lt"/>
                <a:ea typeface="+mn-ea"/>
                <a:cs typeface="+mn-cs"/>
              </a:rPr>
              <a:t>connextivities</a:t>
            </a:r>
            <a:r>
              <a:rPr lang="en-US" sz="1200" kern="1200" baseline="0" dirty="0" smtClean="0">
                <a:solidFill>
                  <a:schemeClr val="tx1"/>
                </a:solidFill>
                <a:effectLst/>
                <a:latin typeface="+mn-lt"/>
                <a:ea typeface="+mn-ea"/>
                <a:cs typeface="+mn-cs"/>
              </a:rPr>
              <a:t> will be addressed later.  Keep in mind:</a:t>
            </a:r>
          </a:p>
          <a:p>
            <a:r>
              <a:rPr lang="en-US" sz="1200" kern="1200" baseline="0" dirty="0" smtClean="0">
                <a:solidFill>
                  <a:schemeClr val="tx1"/>
                </a:solidFill>
                <a:effectLst/>
                <a:latin typeface="+mn-lt"/>
                <a:ea typeface="+mn-ea"/>
                <a:cs typeface="+mn-cs"/>
              </a:rPr>
              <a:t>1) Layer of neurons that lie sandwiched between the input layer and the output layer are called </a:t>
            </a:r>
            <a:r>
              <a:rPr lang="en-US" sz="1200" kern="1200" baseline="0" dirty="0" err="1" smtClean="0">
                <a:solidFill>
                  <a:schemeClr val="tx1"/>
                </a:solidFill>
                <a:effectLst/>
                <a:latin typeface="+mn-lt"/>
                <a:ea typeface="+mn-ea"/>
                <a:cs typeface="+mn-cs"/>
              </a:rPr>
              <a:t>hidded</a:t>
            </a:r>
            <a:r>
              <a:rPr lang="en-US" sz="1200" kern="1200" baseline="0" dirty="0" smtClean="0">
                <a:solidFill>
                  <a:schemeClr val="tx1"/>
                </a:solidFill>
                <a:effectLst/>
                <a:latin typeface="+mn-lt"/>
                <a:ea typeface="+mn-ea"/>
                <a:cs typeface="+mn-cs"/>
              </a:rPr>
              <a:t> layers.  This is where most of the magic happens.</a:t>
            </a:r>
            <a:endParaRPr lang="en-US" sz="1200" kern="1200" baseline="0" dirty="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2) Hidden layers enable automated feature extraction</a:t>
            </a:r>
          </a:p>
          <a:p>
            <a:r>
              <a:rPr lang="en-US" sz="1200" kern="1200" baseline="0" dirty="0" smtClean="0">
                <a:solidFill>
                  <a:schemeClr val="tx1"/>
                </a:solidFill>
                <a:effectLst/>
                <a:latin typeface="+mn-lt"/>
                <a:ea typeface="+mn-ea"/>
                <a:cs typeface="+mn-cs"/>
              </a:rPr>
              <a:t>3) It is not uncommon for hidden layers to have fewer neurons than the input layer to force the network to learn compressed representations of the original input.</a:t>
            </a:r>
          </a:p>
          <a:p>
            <a:r>
              <a:rPr lang="en-US" sz="1200" kern="1200" baseline="0" dirty="0" smtClean="0">
                <a:solidFill>
                  <a:schemeClr val="tx1"/>
                </a:solidFill>
                <a:effectLst/>
                <a:latin typeface="+mn-lt"/>
                <a:ea typeface="+mn-ea"/>
                <a:cs typeface="+mn-cs"/>
              </a:rPr>
              <a:t>4) It is not required that every neuron has its output connected to the inputs of all neurons in the next layer.  In fact, selecting which neurons to connect to which other in the next layer is an art that comes from experience.</a:t>
            </a:r>
          </a:p>
          <a:p>
            <a:r>
              <a:rPr lang="en-US" sz="1200" kern="1200" baseline="0" dirty="0" smtClean="0">
                <a:solidFill>
                  <a:schemeClr val="tx1"/>
                </a:solidFill>
                <a:effectLst/>
                <a:latin typeface="+mn-lt"/>
                <a:ea typeface="+mn-ea"/>
                <a:cs typeface="+mn-cs"/>
              </a:rPr>
              <a:t>5) The inputs and outputs are </a:t>
            </a:r>
            <a:r>
              <a:rPr lang="en-US" sz="1200" kern="1200" baseline="0" dirty="0" err="1" smtClean="0">
                <a:solidFill>
                  <a:schemeClr val="tx1"/>
                </a:solidFill>
                <a:effectLst/>
                <a:latin typeface="+mn-lt"/>
                <a:ea typeface="+mn-ea"/>
                <a:cs typeface="+mn-cs"/>
              </a:rPr>
              <a:t>vectorized</a:t>
            </a:r>
            <a:r>
              <a:rPr lang="en-US" sz="1200" kern="1200" baseline="0" dirty="0" smtClean="0">
                <a:solidFill>
                  <a:schemeClr val="tx1"/>
                </a:solidFill>
                <a:effectLst/>
                <a:latin typeface="+mn-lt"/>
                <a:ea typeface="+mn-ea"/>
                <a:cs typeface="+mn-cs"/>
              </a:rPr>
              <a:t> representations of original data.</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3331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With Theta</a:t>
            </a:r>
            <a:r>
              <a:rPr lang="en-US" sz="1200" kern="1200" baseline="0" dirty="0" smtClean="0">
                <a:solidFill>
                  <a:schemeClr val="tx1"/>
                </a:solidFill>
                <a:effectLst/>
                <a:latin typeface="+mn-lt"/>
                <a:ea typeface="+mn-ea"/>
                <a:cs typeface="+mn-cs"/>
              </a:rPr>
              <a:t> as our parameter vector established there are several valid choices for an activation function.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162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These kinds of step activation functions are useful for binary classification schemes. In other words, when we want to classify an input pattern into one of two groups, we can use a binary classifier with a step activation function. Another use for this would be to create a set of small </a:t>
            </a:r>
            <a:r>
              <a:rPr lang="en-US" sz="1200" b="1" i="0" kern="1200" dirty="0" smtClean="0">
                <a:solidFill>
                  <a:schemeClr val="tx1"/>
                </a:solidFill>
                <a:effectLst/>
                <a:latin typeface="+mn-lt"/>
                <a:ea typeface="+mn-ea"/>
                <a:cs typeface="+mn-cs"/>
              </a:rPr>
              <a:t>feature identifiers</a:t>
            </a:r>
            <a:r>
              <a:rPr lang="en-US" sz="1200" b="0" i="0" kern="1200" dirty="0" smtClean="0">
                <a:solidFill>
                  <a:schemeClr val="tx1"/>
                </a:solidFill>
                <a:effectLst/>
                <a:latin typeface="+mn-lt"/>
                <a:ea typeface="+mn-ea"/>
                <a:cs typeface="+mn-cs"/>
              </a:rPr>
              <a:t>. Each identifier would be a small network that would output a 1 if a particular input feature is present, and a 0 otherwise. Combining multiple feature detectors into a single network would allow a very complicated clustering or classification problem to be solved.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7608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Where β is a slope parameter. This is called the log-sigmoid because a sigmoid can also be constructed using the hyperbolic tangent function instead of this relation, in which case it would be called a tan-sigmoid. Here, we will refer to the log-sigmoid as simply “sigmoid”. The sigmoid has the property of being similar to the step function, but with the addition of a region of uncertainty. Sigmoid functions in this respect are very similar to the input-output relationships of biological neurons, although not exactly the same. Above is the graph of a sigmoid function.</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349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has recently become the</a:t>
            </a:r>
            <a:r>
              <a:rPr lang="en-US" sz="1200" b="0" i="0" kern="1200" baseline="0" dirty="0" smtClean="0">
                <a:solidFill>
                  <a:schemeClr val="tx1"/>
                </a:solidFill>
                <a:effectLst/>
                <a:latin typeface="+mn-lt"/>
                <a:ea typeface="+mn-ea"/>
                <a:cs typeface="+mn-cs"/>
              </a:rPr>
              <a:t> neuron of choice for many tasks, especially in computer vision, for a number of reasons despite some drawbacks.  </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558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Both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are largely similar, except near 0 where the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is enticingly smooth and differentiable. In deep learning, computing the activation function and its derivative is as frequent as addition and subtraction in arithmetic. By switching to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the forward and backward passes are much faster while retaining the non-linear nature of the activation function required for deep neural networks to be useful.</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6241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excellent reference was </a:t>
            </a:r>
            <a:r>
              <a:rPr lang="en-US" baseline="0" dirty="0" err="1" smtClean="0"/>
              <a:t>recenlty</a:t>
            </a:r>
            <a:r>
              <a:rPr lang="en-US" baseline="0" dirty="0" smtClean="0"/>
              <a:t> published by O’Reilly.</a:t>
            </a:r>
          </a:p>
          <a:p>
            <a:r>
              <a:rPr lang="en-US" sz="1200" b="0" i="0" kern="1200" dirty="0" smtClean="0">
                <a:solidFill>
                  <a:schemeClr val="tx1"/>
                </a:solidFill>
                <a:effectLst/>
                <a:latin typeface="+mn-lt"/>
                <a:ea typeface="+mn-ea"/>
                <a:cs typeface="+mn-cs"/>
              </a:rPr>
              <a:t>. In this practical book, author Nikhil </a:t>
            </a:r>
            <a:r>
              <a:rPr lang="en-US" sz="1200" b="0" i="0" kern="1200" dirty="0" err="1" smtClean="0">
                <a:solidFill>
                  <a:schemeClr val="tx1"/>
                </a:solidFill>
                <a:effectLst/>
                <a:latin typeface="+mn-lt"/>
                <a:ea typeface="+mn-ea"/>
                <a:cs typeface="+mn-cs"/>
              </a:rPr>
              <a:t>Buduma</a:t>
            </a:r>
            <a:r>
              <a:rPr lang="en-US" sz="1200" b="0" i="0" kern="1200" dirty="0" smtClean="0">
                <a:solidFill>
                  <a:schemeClr val="tx1"/>
                </a:solidFill>
                <a:effectLst/>
                <a:latin typeface="+mn-lt"/>
                <a:ea typeface="+mn-ea"/>
                <a:cs typeface="+mn-cs"/>
              </a:rPr>
              <a:t> provides examples and clear explanations to guide you through major concepts of this complicated field.</a:t>
            </a:r>
          </a:p>
          <a:p>
            <a:r>
              <a:rPr lang="en-US" sz="1200" b="0" i="0" kern="1200" dirty="0" smtClean="0">
                <a:solidFill>
                  <a:schemeClr val="tx1"/>
                </a:solidFill>
                <a:effectLst/>
                <a:latin typeface="+mn-lt"/>
                <a:ea typeface="+mn-ea"/>
                <a:cs typeface="+mn-cs"/>
              </a:rPr>
              <a:t>Along with a basic understanding of machine learning, this book will get you started.</a:t>
            </a:r>
          </a:p>
          <a:p>
            <a:r>
              <a:rPr lang="en-US" sz="1200" b="0" i="0" kern="1200" dirty="0" smtClean="0">
                <a:solidFill>
                  <a:schemeClr val="tx1"/>
                </a:solidFill>
                <a:effectLst/>
                <a:latin typeface="+mn-lt"/>
                <a:ea typeface="+mn-ea"/>
                <a:cs typeface="+mn-cs"/>
              </a:rPr>
              <a:t>Examine the foundations of machine learning and neural networks</a:t>
            </a:r>
          </a:p>
          <a:p>
            <a:r>
              <a:rPr lang="en-US" sz="1200" b="0" i="0" kern="1200" dirty="0" smtClean="0">
                <a:solidFill>
                  <a:schemeClr val="tx1"/>
                </a:solidFill>
                <a:effectLst/>
                <a:latin typeface="+mn-lt"/>
                <a:ea typeface="+mn-ea"/>
                <a:cs typeface="+mn-cs"/>
              </a:rPr>
              <a:t>Learn how to train feed-forward neural networks</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to implement your first neural network</a:t>
            </a:r>
          </a:p>
          <a:p>
            <a:r>
              <a:rPr lang="en-US" sz="1200" b="0" i="0" kern="1200" dirty="0" smtClean="0">
                <a:solidFill>
                  <a:schemeClr val="tx1"/>
                </a:solidFill>
                <a:effectLst/>
                <a:latin typeface="+mn-lt"/>
                <a:ea typeface="+mn-ea"/>
                <a:cs typeface="+mn-cs"/>
              </a:rPr>
              <a:t>Manage problems that arise as you begin to make networks deeper</a:t>
            </a:r>
          </a:p>
          <a:p>
            <a:r>
              <a:rPr lang="en-US" sz="1200" b="0" i="0" kern="1200" dirty="0" smtClean="0">
                <a:solidFill>
                  <a:schemeClr val="tx1"/>
                </a:solidFill>
                <a:effectLst/>
                <a:latin typeface="+mn-lt"/>
                <a:ea typeface="+mn-ea"/>
                <a:cs typeface="+mn-cs"/>
              </a:rPr>
              <a:t>Build neural networks that analyze complex images</a:t>
            </a:r>
          </a:p>
          <a:p>
            <a:r>
              <a:rPr lang="en-US" sz="1200" b="0" i="0" kern="1200" dirty="0" smtClean="0">
                <a:solidFill>
                  <a:schemeClr val="tx1"/>
                </a:solidFill>
                <a:effectLst/>
                <a:latin typeface="+mn-lt"/>
                <a:ea typeface="+mn-ea"/>
                <a:cs typeface="+mn-cs"/>
              </a:rPr>
              <a:t>Perform effective dimensionality reduction using </a:t>
            </a:r>
            <a:r>
              <a:rPr lang="en-US" sz="1200" b="0" i="0" kern="1200" dirty="0" err="1" smtClean="0">
                <a:solidFill>
                  <a:schemeClr val="tx1"/>
                </a:solidFill>
                <a:effectLst/>
                <a:latin typeface="+mn-lt"/>
                <a:ea typeface="+mn-ea"/>
                <a:cs typeface="+mn-cs"/>
              </a:rPr>
              <a:t>autoencoders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Dive deep into sequence analysis to examine language</a:t>
            </a:r>
          </a:p>
          <a:p>
            <a:r>
              <a:rPr lang="en-US" sz="1200" b="0" i="0" kern="1200" dirty="0" smtClean="0">
                <a:solidFill>
                  <a:schemeClr val="tx1"/>
                </a:solidFill>
                <a:effectLst/>
                <a:latin typeface="+mn-lt"/>
                <a:ea typeface="+mn-ea"/>
                <a:cs typeface="+mn-cs"/>
              </a:rPr>
              <a:t>Understand the fundamentals of reinforcement learning</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9985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a:t>
            </a:r>
            <a:r>
              <a:rPr lang="en-US" sz="1200" b="0" i="0" kern="1200" baseline="0" dirty="0" smtClean="0">
                <a:solidFill>
                  <a:schemeClr val="tx1"/>
                </a:solidFill>
                <a:effectLst/>
                <a:latin typeface="+mn-lt"/>
                <a:ea typeface="+mn-ea"/>
                <a:cs typeface="+mn-cs"/>
              </a:rPr>
              <a:t> generalization of the logistic function. </a:t>
            </a:r>
            <a:r>
              <a:rPr lang="en-US" sz="1200" b="0" i="0" kern="1200" dirty="0" smtClean="0">
                <a:solidFill>
                  <a:schemeClr val="tx1"/>
                </a:solidFill>
                <a:effectLst/>
                <a:latin typeface="+mn-lt"/>
                <a:ea typeface="+mn-ea"/>
                <a:cs typeface="+mn-cs"/>
              </a:rPr>
              <a:t> The output of 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can be used to represent a categorical distribution.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 is the set of neurons in the output layer.  Often</a:t>
            </a:r>
            <a:r>
              <a:rPr lang="en-US" sz="1200" b="0" i="0" kern="1200" baseline="0" dirty="0" smtClean="0">
                <a:solidFill>
                  <a:schemeClr val="tx1"/>
                </a:solidFill>
                <a:effectLst/>
                <a:latin typeface="+mn-lt"/>
                <a:ea typeface="+mn-ea"/>
                <a:cs typeface="+mn-cs"/>
              </a:rPr>
              <a:t> we want our output vectors to be a probability distribution over a set of mutually exclusive labels.  Consider a neural network that we would train to recognize hand-written digits.  Each label (0 through 9) is mutually exclusive, but it is highly unlikely we will be able to recognize digits with 100% confidence.  Using a probability distribution gives us a better idea of how confident we are in our predictions.  This is achieved by using a special output layer we call the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Unlike other kinds of layers the output of a neuron in a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depends on the outputs of all the other neurons in its own layer.  This is because we require the sum of all the outputs to be equal to 1.  Letting </a:t>
            </a:r>
            <a:r>
              <a:rPr lang="en-US" sz="1200" b="0" i="0" kern="1200" baseline="0" dirty="0" err="1" smtClean="0">
                <a:solidFill>
                  <a:schemeClr val="tx1"/>
                </a:solidFill>
                <a:effectLst/>
                <a:latin typeface="+mn-lt"/>
                <a:ea typeface="+mn-ea"/>
                <a:cs typeface="+mn-cs"/>
              </a:rPr>
              <a:t>Zi</a:t>
            </a:r>
            <a:r>
              <a:rPr lang="en-US" sz="1200" b="0" i="0" kern="1200" baseline="0" dirty="0" smtClean="0">
                <a:solidFill>
                  <a:schemeClr val="tx1"/>
                </a:solidFill>
                <a:effectLst/>
                <a:latin typeface="+mn-lt"/>
                <a:ea typeface="+mn-ea"/>
                <a:cs typeface="+mn-cs"/>
              </a:rPr>
              <a:t> be the logit of the </a:t>
            </a:r>
            <a:r>
              <a:rPr lang="en-US" sz="1200" b="0" i="0" kern="1200" baseline="0" dirty="0" err="1" smtClean="0">
                <a:solidFill>
                  <a:schemeClr val="tx1"/>
                </a:solidFill>
                <a:effectLst/>
                <a:latin typeface="+mn-lt"/>
                <a:ea typeface="+mn-ea"/>
                <a:cs typeface="+mn-cs"/>
              </a:rPr>
              <a:t>i-th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neuron, we can achieve this </a:t>
            </a:r>
            <a:r>
              <a:rPr lang="en-US" sz="1200" b="0" i="0" kern="1200" baseline="0" dirty="0" err="1" smtClean="0">
                <a:solidFill>
                  <a:schemeClr val="tx1"/>
                </a:solidFill>
                <a:effectLst/>
                <a:latin typeface="+mn-lt"/>
                <a:ea typeface="+mn-ea"/>
                <a:cs typeface="+mn-cs"/>
              </a:rPr>
              <a:t>normailzation</a:t>
            </a:r>
            <a:r>
              <a:rPr lang="en-US" sz="1200" b="0" i="0" kern="1200" baseline="0" dirty="0" smtClean="0">
                <a:solidFill>
                  <a:schemeClr val="tx1"/>
                </a:solidFill>
                <a:effectLst/>
                <a:latin typeface="+mn-lt"/>
                <a:ea typeface="+mn-ea"/>
                <a:cs typeface="+mn-cs"/>
              </a:rPr>
              <a:t> by setting its output as formulated above.  A strong prediction would have a single entry in the vector close to 1, while the remaining entries were close to 0.  A weak prediction would have multiple possible labels that are more or less equally likely.</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7768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 that memorization </a:t>
            </a:r>
            <a:r>
              <a:rPr lang="en-US" sz="1200" kern="1200" dirty="0" smtClean="0">
                <a:solidFill>
                  <a:schemeClr val="tx1"/>
                </a:solidFill>
                <a:effectLst/>
                <a:latin typeface="+mn-lt"/>
                <a:ea typeface="+mn-ea"/>
                <a:cs typeface="+mn-cs"/>
              </a:rPr>
              <a:t>and generalization are both important for recommender systems. </a:t>
            </a:r>
            <a:r>
              <a:rPr lang="en-US" sz="1200" kern="1200" dirty="0" smtClean="0">
                <a:solidFill>
                  <a:schemeClr val="tx1"/>
                </a:solidFill>
                <a:effectLst/>
                <a:latin typeface="+mn-lt"/>
                <a:ea typeface="+mn-ea"/>
                <a:cs typeface="+mn-cs"/>
              </a:rPr>
              <a:t> We had a brief look at memorization in the context of Wide &amp; Deep.  Now let’s cover a few deep</a:t>
            </a:r>
            <a:r>
              <a:rPr lang="en-US" sz="1200" kern="1200" baseline="0" dirty="0" smtClean="0">
                <a:solidFill>
                  <a:schemeClr val="tx1"/>
                </a:solidFill>
                <a:effectLst/>
                <a:latin typeface="+mn-lt"/>
                <a:ea typeface="+mn-ea"/>
                <a:cs typeface="+mn-cs"/>
              </a:rPr>
              <a:t> learning fundamentals. </a:t>
            </a:r>
          </a:p>
          <a:p>
            <a:r>
              <a:rPr lang="en-US" sz="1200" kern="1200" baseline="0" dirty="0" smtClean="0">
                <a:solidFill>
                  <a:schemeClr val="tx1"/>
                </a:solidFill>
                <a:effectLst/>
                <a:latin typeface="+mn-lt"/>
                <a:ea typeface="+mn-ea"/>
                <a:cs typeface="+mn-cs"/>
              </a:rPr>
              <a:t>With the reinvigoration of neural networks, both research and implementation, in the 2000s, deep learning has become an extremely active area, and is paving the way for modern machine learning.  Large companies like Google, Microsoft, Facebook, and Teradata have taken notice and are actively growing in-house deep learning teams.  Deep learning is still a pretty complex and </a:t>
            </a:r>
            <a:r>
              <a:rPr lang="en-US" sz="1200" kern="1200" baseline="0" dirty="0" err="1" smtClean="0">
                <a:solidFill>
                  <a:schemeClr val="tx1"/>
                </a:solidFill>
                <a:effectLst/>
                <a:latin typeface="+mn-lt"/>
                <a:ea typeface="+mn-ea"/>
                <a:cs typeface="+mn-cs"/>
              </a:rPr>
              <a:t>diffiuclt</a:t>
            </a:r>
            <a:r>
              <a:rPr lang="en-US" sz="1200" kern="1200" baseline="0" dirty="0" smtClean="0">
                <a:solidFill>
                  <a:schemeClr val="tx1"/>
                </a:solidFill>
                <a:effectLst/>
                <a:latin typeface="+mn-lt"/>
                <a:ea typeface="+mn-ea"/>
                <a:cs typeface="+mn-cs"/>
              </a:rPr>
              <a:t> subject to grasp.  But we are making progress.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1567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human brain is the most incredible biological</a:t>
            </a:r>
            <a:r>
              <a:rPr lang="en-US" sz="1200" kern="1200" baseline="0" dirty="0" smtClean="0">
                <a:solidFill>
                  <a:schemeClr val="tx1"/>
                </a:solidFill>
                <a:effectLst/>
                <a:latin typeface="+mn-lt"/>
                <a:ea typeface="+mn-ea"/>
                <a:cs typeface="+mn-cs"/>
              </a:rPr>
              <a:t> system we know.  It dictates the way we perceive every sight, sound, smell, taste, and touch.  It enables us to store memories, experience emotions, fashion communication, innovate, create, and dream.  Without it we would be </a:t>
            </a:r>
            <a:r>
              <a:rPr lang="en-US" sz="1200" kern="1200" baseline="0" dirty="0" err="1" smtClean="0">
                <a:solidFill>
                  <a:schemeClr val="tx1"/>
                </a:solidFill>
                <a:effectLst/>
                <a:latin typeface="+mn-lt"/>
                <a:ea typeface="+mn-ea"/>
                <a:cs typeface="+mn-cs"/>
              </a:rPr>
              <a:t>primative</a:t>
            </a:r>
            <a:r>
              <a:rPr lang="en-US" sz="1200" kern="1200" baseline="0" dirty="0" smtClean="0">
                <a:solidFill>
                  <a:schemeClr val="tx1"/>
                </a:solidFill>
                <a:effectLst/>
                <a:latin typeface="+mn-lt"/>
                <a:ea typeface="+mn-ea"/>
                <a:cs typeface="+mn-cs"/>
              </a:rPr>
              <a:t> organisms, incapable of anything beyond simple reflective actions.</a:t>
            </a:r>
          </a:p>
          <a:p>
            <a:r>
              <a:rPr lang="en-US" sz="1200" kern="1200" baseline="0" dirty="0" smtClean="0">
                <a:solidFill>
                  <a:schemeClr val="tx1"/>
                </a:solidFill>
                <a:effectLst/>
                <a:latin typeface="+mn-lt"/>
                <a:ea typeface="+mn-ea"/>
                <a:cs typeface="+mn-cs"/>
              </a:rPr>
              <a:t>A human infant brain only weighs a single pound.  But somehow it solves problems that even the most sophisticated supercomputers still find to be impossible.  Within a few months after birth, infants can recognize the faces of their parents, discern discrete objects from their backgrounds, and even tell voices apart.  </a:t>
            </a:r>
          </a:p>
          <a:p>
            <a:r>
              <a:rPr lang="en-US" sz="1200" kern="1200" baseline="0" dirty="0" smtClean="0">
                <a:solidFill>
                  <a:schemeClr val="tx1"/>
                </a:solidFill>
                <a:effectLst/>
                <a:latin typeface="+mn-lt"/>
                <a:ea typeface="+mn-ea"/>
                <a:cs typeface="+mn-cs"/>
              </a:rPr>
              <a:t>Within a year a human infant has already developed an intuition for natural physics, can track objects even when they become partially or completely blocked, and can associate sounds with specific meanings.  By early childhood a sophisticated understanding of grammar and vocabularies of thousands of words are attained.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4996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foundational</a:t>
            </a:r>
            <a:r>
              <a:rPr lang="en-US" sz="1200" kern="1200" baseline="0" dirty="0" smtClean="0">
                <a:solidFill>
                  <a:schemeClr val="tx1"/>
                </a:solidFill>
                <a:effectLst/>
                <a:latin typeface="+mn-lt"/>
                <a:ea typeface="+mn-ea"/>
                <a:cs typeface="+mn-cs"/>
              </a:rPr>
              <a:t> unit of the human brain is the neuron.  A tiny piece of brain matter, about the size of a grain of rice, contains over 10,000 neurons, each of which forms an average of 6,000 connections with other neurons.  It is this massive biological network that enables us to experience the world around us.  For our purposes in Deep Learning, our goal is to building machine learning models to solve problems in an analogous manner.  </a:t>
            </a:r>
          </a:p>
          <a:p>
            <a:r>
              <a:rPr lang="en-US" sz="1200" kern="1200" baseline="0" dirty="0" smtClean="0">
                <a:solidFill>
                  <a:schemeClr val="tx1"/>
                </a:solidFill>
                <a:effectLst/>
                <a:latin typeface="+mn-lt"/>
                <a:ea typeface="+mn-ea"/>
                <a:cs typeface="+mn-cs"/>
              </a:rPr>
              <a:t>At its core the neuron is optimized to receive information from other neurons, process the information in a </a:t>
            </a:r>
            <a:r>
              <a:rPr lang="en-US" sz="1200" kern="1200" baseline="0" dirty="0" err="1" smtClean="0">
                <a:solidFill>
                  <a:schemeClr val="tx1"/>
                </a:solidFill>
                <a:effectLst/>
                <a:latin typeface="+mn-lt"/>
                <a:ea typeface="+mn-ea"/>
                <a:cs typeface="+mn-cs"/>
              </a:rPr>
              <a:t>unizue</a:t>
            </a:r>
            <a:r>
              <a:rPr lang="en-US" sz="1200" kern="1200" baseline="0" dirty="0" smtClean="0">
                <a:solidFill>
                  <a:schemeClr val="tx1"/>
                </a:solidFill>
                <a:effectLst/>
                <a:latin typeface="+mn-lt"/>
                <a:ea typeface="+mn-ea"/>
                <a:cs typeface="+mn-cs"/>
              </a:rPr>
              <a:t> way, and send the results to other cells.</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28664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neuron receives its inputs along antennae-like</a:t>
            </a:r>
            <a:r>
              <a:rPr lang="en-US" sz="1200" kern="1200" baseline="0" dirty="0" smtClean="0">
                <a:solidFill>
                  <a:schemeClr val="tx1"/>
                </a:solidFill>
                <a:effectLst/>
                <a:latin typeface="+mn-lt"/>
                <a:ea typeface="+mn-ea"/>
                <a:cs typeface="+mn-cs"/>
              </a:rPr>
              <a:t> structures called dendrites.  Each of the incoming connections is dynamically strengthened on weakened based on how often it is used. This is how we learn new concepts.  The strength of each connection determines the contribution of the input to the neuron’s output.  After being weighted by the strength of their respective connections, the inputs are summed together in the cell body.  </a:t>
            </a:r>
            <a:r>
              <a:rPr lang="en-US" sz="1200" kern="1200" baseline="0" dirty="0" err="1"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sum is then transformed into a new signal that’s then propagated along the cell’s </a:t>
            </a:r>
            <a:r>
              <a:rPr lang="en-US" sz="1200" kern="1200" baseline="0" dirty="0" err="1" smtClean="0">
                <a:solidFill>
                  <a:schemeClr val="tx1"/>
                </a:solidFill>
                <a:effectLst/>
                <a:latin typeface="+mn-lt"/>
                <a:ea typeface="+mn-ea"/>
                <a:cs typeface="+mn-cs"/>
              </a:rPr>
              <a:t>axion</a:t>
            </a:r>
            <a:r>
              <a:rPr lang="en-US" sz="1200" kern="1200" baseline="0" dirty="0" smtClean="0">
                <a:solidFill>
                  <a:schemeClr val="tx1"/>
                </a:solidFill>
                <a:effectLst/>
                <a:latin typeface="+mn-lt"/>
                <a:ea typeface="+mn-ea"/>
                <a:cs typeface="+mn-cs"/>
              </a:rPr>
              <a:t> and sent off to other neurons.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45455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baseline="0" dirty="0" smtClean="0">
                <a:solidFill>
                  <a:schemeClr val="tx1"/>
                </a:solidFill>
                <a:effectLst/>
                <a:latin typeface="+mn-lt"/>
                <a:ea typeface="+mn-ea"/>
                <a:cs typeface="+mn-cs"/>
              </a:rPr>
              <a:t>For decades, years before Turning published his seminal paper on Machine Intelligence, we have dreamed of building intelligent machines with brains like ours.   In 1943 an approach first pioneered by Warren S. McCulloch and Walter H. Pitts gave us a plausible starting point. Describing neuronal activity as a connected series of functions, it </a:t>
            </a:r>
            <a:r>
              <a:rPr lang="en-US" sz="1200" kern="1200" baseline="0" dirty="0" err="1" smtClean="0">
                <a:solidFill>
                  <a:schemeClr val="tx1"/>
                </a:solidFill>
                <a:effectLst/>
                <a:latin typeface="+mn-lt"/>
                <a:ea typeface="+mn-ea"/>
                <a:cs typeface="+mn-cs"/>
              </a:rPr>
              <a:t>becamse</a:t>
            </a:r>
            <a:r>
              <a:rPr lang="en-US" sz="1200" kern="1200" baseline="0" dirty="0" smtClean="0">
                <a:solidFill>
                  <a:schemeClr val="tx1"/>
                </a:solidFill>
                <a:effectLst/>
                <a:latin typeface="+mn-lt"/>
                <a:ea typeface="+mn-ea"/>
                <a:cs typeface="+mn-cs"/>
              </a:rPr>
              <a:t> possible to imagine building artificial neurons.  But building these artificially intelligent machines requires us to solve some of the most complex computational problems we have ever attempted.  The field of Deep Learning would lead us there.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973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Based on McCulloch/Pitts</a:t>
            </a:r>
            <a:r>
              <a:rPr lang="en-US" sz="1200" kern="1200" baseline="0" dirty="0" smtClean="0">
                <a:solidFill>
                  <a:schemeClr val="tx1"/>
                </a:solidFill>
                <a:effectLst/>
                <a:latin typeface="+mn-lt"/>
                <a:ea typeface="+mn-ea"/>
                <a:cs typeface="+mn-cs"/>
              </a:rPr>
              <a:t> work, the perceptron algorithm dates back to the late 1950s; its first implementation, in custom hardware, was one of the first artificial neural networks to be produced. </a:t>
            </a:r>
            <a:r>
              <a:rPr lang="en-US" sz="1200" b="0" i="0" kern="1200" dirty="0" smtClean="0">
                <a:solidFill>
                  <a:schemeClr val="tx1"/>
                </a:solidFill>
                <a:effectLst/>
                <a:latin typeface="+mn-lt"/>
                <a:ea typeface="+mn-ea"/>
                <a:cs typeface="+mn-cs"/>
              </a:rPr>
              <a:t>The perceptron is a linear classifier, therefore it will never get to the state with all the input vectors classified correctly if the training set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not linearly</a:t>
            </a:r>
            <a:r>
              <a:rPr lang="en-US" sz="1200" b="0" i="0" kern="1200" baseline="0" dirty="0" smtClean="0">
                <a:solidFill>
                  <a:schemeClr val="tx1"/>
                </a:solidFill>
                <a:effectLst/>
                <a:latin typeface="+mn-lt"/>
                <a:ea typeface="+mn-ea"/>
                <a:cs typeface="+mn-cs"/>
              </a:rPr>
              <a:t> separable</a:t>
            </a:r>
            <a:r>
              <a:rPr lang="en-US" sz="1200" b="0" i="0" kern="1200" dirty="0" smtClean="0">
                <a:solidFill>
                  <a:schemeClr val="tx1"/>
                </a:solidFill>
                <a:effectLst/>
                <a:latin typeface="+mn-lt"/>
                <a:ea typeface="+mn-ea"/>
                <a:cs typeface="+mn-cs"/>
              </a:rPr>
              <a:t>, i.e. if the positive examples can not be separated from the negative examples by a hyperplane. In this case, no "approximate" solution will be gradually approached under the standard learning algorithm, but instead learning will fail completely. Hence, if linear </a:t>
            </a:r>
            <a:r>
              <a:rPr lang="en-US" sz="1200" b="0" i="0" kern="1200" dirty="0" err="1" smtClean="0">
                <a:solidFill>
                  <a:schemeClr val="tx1"/>
                </a:solidFill>
                <a:effectLst/>
                <a:latin typeface="+mn-lt"/>
                <a:ea typeface="+mn-ea"/>
                <a:cs typeface="+mn-cs"/>
              </a:rPr>
              <a:t>separability</a:t>
            </a:r>
            <a:r>
              <a:rPr lang="en-US" sz="1200" b="0" i="0" kern="1200" dirty="0" smtClean="0">
                <a:solidFill>
                  <a:schemeClr val="tx1"/>
                </a:solidFill>
                <a:effectLst/>
                <a:latin typeface="+mn-lt"/>
                <a:ea typeface="+mn-ea"/>
                <a:cs typeface="+mn-cs"/>
              </a:rPr>
              <a:t> of the training set is not known a priori, one of the training variants below should be used.</a:t>
            </a:r>
          </a:p>
          <a:p>
            <a:r>
              <a:rPr lang="en-US" sz="1200" b="0" i="0" kern="1200" dirty="0" smtClean="0">
                <a:solidFill>
                  <a:schemeClr val="tx1"/>
                </a:solidFill>
                <a:effectLst/>
                <a:latin typeface="+mn-lt"/>
                <a:ea typeface="+mn-ea"/>
                <a:cs typeface="+mn-cs"/>
              </a:rPr>
              <a:t>But if the training set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linearly separable, then the perceptron is guaranteed to converge, and there is an upper bound on the number of times the perceptron will adjust its weights during the training.</a:t>
            </a:r>
          </a:p>
          <a:p>
            <a:r>
              <a:rPr lang="en-US" dirty="0" smtClean="0"/>
              <a:t>Marvin Minsky’s and Seymour </a:t>
            </a:r>
            <a:r>
              <a:rPr lang="en-US" dirty="0" err="1" smtClean="0"/>
              <a:t>Papert’s</a:t>
            </a:r>
            <a:r>
              <a:rPr lang="en-US" dirty="0" smtClean="0"/>
              <a:t> 1969 book, </a:t>
            </a:r>
            <a:r>
              <a:rPr lang="en-US" dirty="0" err="1" smtClean="0"/>
              <a:t>Perceptrons</a:t>
            </a:r>
            <a:r>
              <a:rPr lang="en-US" dirty="0" smtClean="0"/>
              <a:t>, demonstrated various-—even trivial—limitations, inadvertently leading to a decline of interest within both academia and the general public, who had mistakenly assumed computer</a:t>
            </a:r>
            <a:r>
              <a:rPr lang="en-US" baseline="0" dirty="0" smtClean="0"/>
              <a:t> software</a:t>
            </a:r>
            <a:r>
              <a:rPr lang="en-US" dirty="0" smtClean="0"/>
              <a:t> would simply keep up with the breakneck pace of computational power.</a:t>
            </a:r>
            <a:br>
              <a:rPr lang="en-US" dirty="0" smtClean="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1395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After the early</a:t>
            </a:r>
            <a:r>
              <a:rPr lang="en-US" sz="1200" kern="1200" baseline="0" dirty="0" smtClean="0">
                <a:solidFill>
                  <a:schemeClr val="tx1"/>
                </a:solidFill>
                <a:effectLst/>
                <a:latin typeface="+mn-lt"/>
                <a:ea typeface="+mn-ea"/>
                <a:cs typeface="+mn-cs"/>
              </a:rPr>
              <a:t> promise and disfavor of the perceptron, </a:t>
            </a:r>
            <a:r>
              <a:rPr lang="en-US" sz="1200" kern="1200" baseline="0" dirty="0" err="1" smtClean="0">
                <a:solidFill>
                  <a:schemeClr val="tx1"/>
                </a:solidFill>
                <a:effectLst/>
                <a:latin typeface="+mn-lt"/>
                <a:ea typeface="+mn-ea"/>
                <a:cs typeface="+mn-cs"/>
              </a:rPr>
              <a:t>als</a:t>
            </a:r>
            <a:r>
              <a:rPr lang="en-US" sz="1200" kern="1200" baseline="0" dirty="0" smtClean="0">
                <a:solidFill>
                  <a:schemeClr val="tx1"/>
                </a:solidFill>
                <a:effectLst/>
                <a:latin typeface="+mn-lt"/>
                <a:ea typeface="+mn-ea"/>
                <a:cs typeface="+mn-cs"/>
              </a:rPr>
              <a:t> b</a:t>
            </a:r>
            <a:r>
              <a:rPr lang="en-US" sz="1200" kern="1200" dirty="0" smtClean="0">
                <a:solidFill>
                  <a:schemeClr val="tx1"/>
                </a:solidFill>
                <a:effectLst/>
                <a:latin typeface="+mn-lt"/>
                <a:ea typeface="+mn-ea"/>
                <a:cs typeface="+mn-cs"/>
              </a:rPr>
              <a:t>ased</a:t>
            </a:r>
            <a:r>
              <a:rPr lang="en-US" sz="1200" kern="1200" baseline="0" dirty="0" smtClean="0">
                <a:solidFill>
                  <a:schemeClr val="tx1"/>
                </a:solidFill>
                <a:effectLst/>
                <a:latin typeface="+mn-lt"/>
                <a:ea typeface="+mn-ea"/>
                <a:cs typeface="+mn-cs"/>
              </a:rPr>
              <a:t> on McCulloch/Pitts, w</a:t>
            </a:r>
            <a:r>
              <a:rPr lang="en-US" sz="1200" kern="1200" dirty="0" smtClean="0">
                <a:solidFill>
                  <a:schemeClr val="tx1"/>
                </a:solidFill>
                <a:effectLst/>
                <a:latin typeface="+mn-lt"/>
                <a:ea typeface="+mn-ea"/>
                <a:cs typeface="+mn-cs"/>
              </a:rPr>
              <a:t>e can translate the functional understanding of human</a:t>
            </a:r>
            <a:r>
              <a:rPr lang="en-US" sz="1200" kern="1200" baseline="0" dirty="0" smtClean="0">
                <a:solidFill>
                  <a:schemeClr val="tx1"/>
                </a:solidFill>
                <a:effectLst/>
                <a:latin typeface="+mn-lt"/>
                <a:ea typeface="+mn-ea"/>
                <a:cs typeface="+mn-cs"/>
              </a:rPr>
              <a:t> neurons into an artificial model that we can represent more completely in our systems.  Just as in biological neurons, our artificial neuron takes in some number of inputs, x1, x2 ... and so on, each of which is multiplied by a specific weight, w1, w2, and so on.  These weighted inputs are, as with biology, summed together to produce the logit of the neuron.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6123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a:t>
            </a:r>
            <a:r>
              <a:rPr lang="en-US" dirty="0" smtClean="0"/>
              <a:t>Deep </a:t>
            </a:r>
            <a:r>
              <a:rPr lang="mr-IN" dirty="0" smtClean="0"/>
              <a:t>–</a:t>
            </a:r>
            <a:r>
              <a:rPr lang="en-US" dirty="0" smtClean="0"/>
              <a:t> part 2</a:t>
            </a:r>
            <a:endParaRPr lang="en-US" dirty="0"/>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endParaRPr lang="en-US" sz="1400" dirty="0" smtClean="0">
              <a:solidFill>
                <a:srgbClr val="231F20"/>
              </a:solidFill>
            </a:endParaRP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endParaRPr lang="en-US" sz="1400" dirty="0" smtClean="0">
              <a:solidFill>
                <a:srgbClr val="231F20"/>
              </a:solidFill>
            </a:endParaRP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endParaRPr lang="en-US" sz="1400" dirty="0" smtClean="0">
              <a:solidFill>
                <a:srgbClr val="231F20"/>
              </a:solidFill>
            </a:endParaRP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endParaRPr lang="en-US" sz="1400" dirty="0" smtClean="0">
              <a:solidFill>
                <a:srgbClr val="231F20"/>
              </a:solidFill>
            </a:endParaRP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endParaRPr lang="en-US" sz="1400" dirty="0" smtClean="0">
              <a:solidFill>
                <a:srgbClr val="231F20"/>
              </a:solidFill>
            </a:endParaRP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56309" y="363763"/>
            <a:ext cx="2364750"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The artificial neuron</a:t>
            </a:r>
            <a:endParaRPr lang="en-US" dirty="0" smtClean="0">
              <a:solidFill>
                <a:srgbClr val="231F20"/>
              </a:solidFill>
            </a:endParaRPr>
          </a:p>
        </p:txBody>
      </p:sp>
    </p:spTree>
    <p:extLst>
      <p:ext uri="{BB962C8B-B14F-4D97-AF65-F5344CB8AC3E}">
        <p14:creationId xmlns:p14="http://schemas.microsoft.com/office/powerpoint/2010/main" val="99847673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endParaRPr lang="en-US" sz="1400" dirty="0" smtClean="0">
              <a:solidFill>
                <a:srgbClr val="231F20"/>
              </a:solidFill>
            </a:endParaRP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endParaRPr lang="en-US" sz="1400" dirty="0" smtClean="0">
              <a:solidFill>
                <a:srgbClr val="231F20"/>
              </a:solidFill>
            </a:endParaRP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endParaRPr lang="en-US" sz="1400" dirty="0" smtClean="0">
              <a:solidFill>
                <a:srgbClr val="231F20"/>
              </a:solidFill>
            </a:endParaRP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endParaRPr lang="en-US" sz="1400" dirty="0" smtClean="0">
              <a:solidFill>
                <a:srgbClr val="231F20"/>
              </a:solidFill>
            </a:endParaRP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endParaRPr lang="en-US" sz="1400" dirty="0" smtClean="0">
              <a:solidFill>
                <a:srgbClr val="231F20"/>
              </a:solidFill>
            </a:endParaRP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756006" y="2566620"/>
            <a:ext cx="2418080" cy="1360954"/>
            <a:chOff x="5648960" y="2580640"/>
            <a:chExt cx="2418080" cy="1360954"/>
          </a:xfrm>
        </p:grpSpPr>
        <p:sp>
          <p:nvSpPr>
            <p:cNvPr id="7" name="Rectangle 6"/>
            <p:cNvSpPr/>
            <p:nvPr/>
          </p:nvSpPr>
          <p:spPr>
            <a:xfrm>
              <a:off x="5648960" y="2580640"/>
              <a:ext cx="2418080" cy="1360954"/>
            </a:xfrm>
            <a:prstGeom prst="rect">
              <a:avLst/>
            </a:prstGeom>
            <a:solidFill>
              <a:schemeClr val="bg1"/>
            </a:solidFill>
            <a:ln w="15875">
              <a:solidFill>
                <a:schemeClr val="bg2">
                  <a:lumMod val="10000"/>
                </a:schemeClr>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128" y="2667755"/>
              <a:ext cx="2076450" cy="1133475"/>
            </a:xfrm>
            <a:prstGeom prst="rect">
              <a:avLst/>
            </a:prstGeom>
            <a:solidFill>
              <a:schemeClr val="bg1"/>
            </a:solidFill>
            <a:ln w="22225">
              <a:noFill/>
            </a:ln>
          </p:spPr>
        </p:pic>
      </p:grpSp>
    </p:spTree>
    <p:extLst>
      <p:ext uri="{BB962C8B-B14F-4D97-AF65-F5344CB8AC3E}">
        <p14:creationId xmlns:p14="http://schemas.microsoft.com/office/powerpoint/2010/main" val="21106940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endParaRPr lang="en-US" sz="1400" dirty="0" smtClean="0">
              <a:solidFill>
                <a:srgbClr val="231F20"/>
              </a:solidFill>
            </a:endParaRP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endParaRPr lang="en-US" sz="1400" dirty="0" smtClean="0">
              <a:solidFill>
                <a:srgbClr val="231F20"/>
              </a:solidFill>
            </a:endParaRP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endParaRPr lang="en-US" sz="1400" dirty="0" smtClean="0">
              <a:solidFill>
                <a:srgbClr val="231F20"/>
              </a:solidFill>
            </a:endParaRP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endParaRPr lang="en-US" sz="1400" dirty="0" smtClean="0">
              <a:solidFill>
                <a:srgbClr val="231F20"/>
              </a:solidFill>
            </a:endParaRP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endParaRPr lang="en-US" sz="1400" dirty="0" smtClean="0">
              <a:solidFill>
                <a:srgbClr val="231F20"/>
              </a:solidFill>
            </a:endParaRP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547" y="1264920"/>
            <a:ext cx="2943225" cy="4095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84" y="1946376"/>
            <a:ext cx="3181350" cy="40957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34" y="2554487"/>
            <a:ext cx="2762250" cy="409575"/>
          </a:xfrm>
          <a:prstGeom prst="rect">
            <a:avLst/>
          </a:prstGeom>
        </p:spPr>
      </p:pic>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Tree>
    <p:extLst>
      <p:ext uri="{BB962C8B-B14F-4D97-AF65-F5344CB8AC3E}">
        <p14:creationId xmlns:p14="http://schemas.microsoft.com/office/powerpoint/2010/main" val="70173956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endParaRPr lang="en-US" dirty="0" smtClean="0">
              <a:solidFill>
                <a:srgbClr val="231F20"/>
              </a:solidFill>
            </a:endParaRPr>
          </a:p>
        </p:txBody>
      </p:sp>
    </p:spTree>
    <p:extLst>
      <p:ext uri="{BB962C8B-B14F-4D97-AF65-F5344CB8AC3E}">
        <p14:creationId xmlns:p14="http://schemas.microsoft.com/office/powerpoint/2010/main" val="68696416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flipH="1">
            <a:off x="5501633" y="728790"/>
            <a:ext cx="2633795" cy="3813865"/>
          </a:xfrm>
          <a:prstGeom prst="rect">
            <a:avLst/>
          </a:prstGeom>
          <a:solidFill>
            <a:schemeClr val="bg1"/>
          </a:solidFill>
        </p:spPr>
        <p:txBody>
          <a:bodyPr wrap="square" rtlCol="0">
            <a:spAutoFit/>
          </a:bodyPr>
          <a:lstStyle/>
          <a:p>
            <a:pPr>
              <a:lnSpc>
                <a:spcPct val="95000"/>
              </a:lnSpc>
              <a:spcBef>
                <a:spcPts val="400"/>
              </a:spcBef>
            </a:pPr>
            <a:r>
              <a:rPr lang="en-US" sz="2300" dirty="0" smtClean="0">
                <a:solidFill>
                  <a:srgbClr val="231F20"/>
                </a:solidFill>
              </a:rPr>
              <a:t>Let the weight</a:t>
            </a:r>
          </a:p>
          <a:p>
            <a:pPr>
              <a:lnSpc>
                <a:spcPct val="95000"/>
              </a:lnSpc>
              <a:spcBef>
                <a:spcPts val="400"/>
              </a:spcBef>
            </a:pPr>
            <a:r>
              <a:rPr lang="en-US" sz="2300" dirty="0" smtClean="0">
                <a:solidFill>
                  <a:srgbClr val="231F20"/>
                </a:solidFill>
              </a:rPr>
              <a:t>be the weight of the connection between the</a:t>
            </a:r>
          </a:p>
          <a:p>
            <a:pPr>
              <a:lnSpc>
                <a:spcPct val="95000"/>
              </a:lnSpc>
              <a:spcBef>
                <a:spcPts val="400"/>
              </a:spcBef>
            </a:pPr>
            <a:r>
              <a:rPr lang="en-US" sz="2300" dirty="0" smtClean="0">
                <a:solidFill>
                  <a:srgbClr val="231F20"/>
                </a:solidFill>
              </a:rPr>
              <a:t>neuron in the </a:t>
            </a:r>
          </a:p>
          <a:p>
            <a:pPr>
              <a:lnSpc>
                <a:spcPct val="95000"/>
              </a:lnSpc>
              <a:spcBef>
                <a:spcPts val="400"/>
              </a:spcBef>
            </a:pPr>
            <a:r>
              <a:rPr lang="en-US" sz="2300" dirty="0" smtClean="0">
                <a:solidFill>
                  <a:srgbClr val="231F20"/>
                </a:solidFill>
              </a:rPr>
              <a:t>layer with the</a:t>
            </a:r>
          </a:p>
          <a:p>
            <a:pPr>
              <a:lnSpc>
                <a:spcPct val="95000"/>
              </a:lnSpc>
              <a:spcBef>
                <a:spcPts val="400"/>
              </a:spcBef>
            </a:pPr>
            <a:r>
              <a:rPr lang="en-US" sz="2300" dirty="0" smtClean="0">
                <a:solidFill>
                  <a:srgbClr val="231F20"/>
                </a:solidFill>
              </a:rPr>
              <a:t>neuron in the</a:t>
            </a:r>
          </a:p>
          <a:p>
            <a:pPr>
              <a:lnSpc>
                <a:spcPct val="95000"/>
              </a:lnSpc>
              <a:spcBef>
                <a:spcPts val="400"/>
              </a:spcBef>
            </a:pPr>
            <a:r>
              <a:rPr lang="en-US" sz="2300" dirty="0" smtClean="0">
                <a:solidFill>
                  <a:srgbClr val="231F20"/>
                </a:solidFill>
              </a:rPr>
              <a:t>layer.</a:t>
            </a:r>
          </a:p>
          <a:p>
            <a:pPr>
              <a:lnSpc>
                <a:spcPct val="95000"/>
              </a:lnSpc>
              <a:spcBef>
                <a:spcPts val="400"/>
              </a:spcBef>
            </a:pPr>
            <a:r>
              <a:rPr lang="en-US" sz="2300" dirty="0" smtClean="0">
                <a:solidFill>
                  <a:srgbClr val="231F20"/>
                </a:solidFill>
              </a:rPr>
              <a:t>Parameter </a:t>
            </a:r>
          </a:p>
          <a:p>
            <a:pPr>
              <a:lnSpc>
                <a:spcPct val="95000"/>
              </a:lnSpc>
              <a:spcBef>
                <a:spcPts val="400"/>
              </a:spcBef>
            </a:pPr>
            <a:r>
              <a:rPr lang="en-US" sz="2300" dirty="0" smtClean="0">
                <a:solidFill>
                  <a:srgbClr val="231F20"/>
                </a:solidFill>
              </a:rPr>
              <a:t>vector:  </a:t>
            </a:r>
            <a:endParaRPr lang="en-US" sz="2300" dirty="0" smtClean="0">
              <a:solidFill>
                <a:srgbClr val="231F20"/>
              </a:solidFill>
            </a:endParaRPr>
          </a:p>
        </p:txBody>
      </p:sp>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endParaRPr lang="en-US" dirty="0" smtClean="0">
              <a:solidFill>
                <a:srgbClr val="231F2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885" y="602275"/>
            <a:ext cx="628650" cy="590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753" y="1714632"/>
            <a:ext cx="381000" cy="361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213" y="2084602"/>
            <a:ext cx="457200" cy="3619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651" y="2477086"/>
            <a:ext cx="447675" cy="4381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233" y="2850380"/>
            <a:ext cx="1095375" cy="381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9140" y="4105595"/>
            <a:ext cx="314325" cy="352425"/>
          </a:xfrm>
          <a:prstGeom prst="rect">
            <a:avLst/>
          </a:prstGeom>
        </p:spPr>
      </p:pic>
    </p:spTree>
    <p:extLst>
      <p:ext uri="{BB962C8B-B14F-4D97-AF65-F5344CB8AC3E}">
        <p14:creationId xmlns:p14="http://schemas.microsoft.com/office/powerpoint/2010/main" val="1060998789"/>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endParaRPr lang="en-US" dirty="0" smtClean="0">
              <a:solidFill>
                <a:srgbClr val="231F20"/>
              </a:solidFill>
            </a:endParaRP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2" name="TextBox 1"/>
          <p:cNvSpPr txBox="1"/>
          <p:nvPr/>
        </p:nvSpPr>
        <p:spPr>
          <a:xfrm>
            <a:off x="5415280" y="984896"/>
            <a:ext cx="3058160" cy="2351413"/>
          </a:xfrm>
          <a:prstGeom prst="rect">
            <a:avLst/>
          </a:prstGeom>
          <a:noFill/>
        </p:spPr>
        <p:txBody>
          <a:bodyPr wrap="square" rtlCol="0">
            <a:spAutoFit/>
          </a:bodyPr>
          <a:lstStyle/>
          <a:p>
            <a:pPr>
              <a:lnSpc>
                <a:spcPct val="95000"/>
              </a:lnSpc>
              <a:spcBef>
                <a:spcPts val="400"/>
              </a:spcBef>
            </a:pPr>
            <a:r>
              <a:rPr lang="en-US" sz="1600" dirty="0" smtClean="0">
                <a:solidFill>
                  <a:srgbClr val="231F20"/>
                </a:solidFill>
              </a:rPr>
              <a:t>Note:</a:t>
            </a:r>
          </a:p>
          <a:p>
            <a:pPr marL="285750" indent="-285750">
              <a:lnSpc>
                <a:spcPct val="95000"/>
              </a:lnSpc>
              <a:spcBef>
                <a:spcPts val="400"/>
              </a:spcBef>
              <a:buFont typeface="Arial" charset="0"/>
              <a:buChar char="•"/>
            </a:pPr>
            <a:r>
              <a:rPr lang="en-US" sz="1600" dirty="0" smtClean="0">
                <a:solidFill>
                  <a:srgbClr val="231F20"/>
                </a:solidFill>
              </a:rPr>
              <a:t>Connections only traverse from </a:t>
            </a:r>
            <a:r>
              <a:rPr lang="en-US" sz="1600" dirty="0" smtClean="0">
                <a:solidFill>
                  <a:srgbClr val="231F20"/>
                </a:solidFill>
              </a:rPr>
              <a:t>a lower layer to a higher layer.</a:t>
            </a:r>
          </a:p>
          <a:p>
            <a:pPr marL="285750" indent="-285750">
              <a:lnSpc>
                <a:spcPct val="95000"/>
              </a:lnSpc>
              <a:spcBef>
                <a:spcPts val="400"/>
              </a:spcBef>
              <a:buFont typeface="Arial" charset="0"/>
              <a:buChar char="•"/>
            </a:pPr>
            <a:r>
              <a:rPr lang="en-US" sz="1600" dirty="0" smtClean="0">
                <a:solidFill>
                  <a:srgbClr val="231F20"/>
                </a:solidFill>
              </a:rPr>
              <a:t>There are no connections between </a:t>
            </a:r>
            <a:r>
              <a:rPr lang="en-US" sz="1600" dirty="0" smtClean="0">
                <a:solidFill>
                  <a:srgbClr val="231F20"/>
                </a:solidFill>
              </a:rPr>
              <a:t>neurons in the same layer.</a:t>
            </a:r>
          </a:p>
          <a:p>
            <a:pPr marL="285750" indent="-285750">
              <a:lnSpc>
                <a:spcPct val="95000"/>
              </a:lnSpc>
              <a:spcBef>
                <a:spcPts val="400"/>
              </a:spcBef>
              <a:buFont typeface="Arial" charset="0"/>
              <a:buChar char="•"/>
            </a:pPr>
            <a:r>
              <a:rPr lang="en-US" sz="1600" dirty="0" smtClean="0">
                <a:solidFill>
                  <a:srgbClr val="231F20"/>
                </a:solidFill>
              </a:rPr>
              <a:t>No connections transmit from higher to lower.</a:t>
            </a:r>
          </a:p>
        </p:txBody>
      </p:sp>
    </p:spTree>
    <p:extLst>
      <p:ext uri="{BB962C8B-B14F-4D97-AF65-F5344CB8AC3E}">
        <p14:creationId xmlns:p14="http://schemas.microsoft.com/office/powerpoint/2010/main" val="1828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endParaRPr lang="en-US" sz="1400" dirty="0" smtClean="0">
              <a:solidFill>
                <a:srgbClr val="231F20"/>
              </a:solidFill>
            </a:endParaRP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endParaRPr lang="en-US" sz="1400" dirty="0" smtClean="0">
              <a:solidFill>
                <a:srgbClr val="231F20"/>
              </a:solidFill>
            </a:endParaRP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endParaRPr lang="en-US" sz="1400" dirty="0" smtClean="0">
              <a:solidFill>
                <a:srgbClr val="231F20"/>
              </a:solidFill>
            </a:endParaRP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endParaRPr lang="en-US" sz="1400" dirty="0" smtClean="0">
              <a:solidFill>
                <a:srgbClr val="231F20"/>
              </a:solidFill>
            </a:endParaRP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endParaRPr lang="en-US" sz="1400" dirty="0" smtClean="0">
              <a:solidFill>
                <a:srgbClr val="231F20"/>
              </a:solidFill>
            </a:endParaRP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05793" y="756934"/>
            <a:ext cx="6473101" cy="3074723"/>
          </a:xfrm>
          <a:prstGeom prst="rect">
            <a:avLst/>
          </a:prstGeom>
        </p:spPr>
      </p:pic>
    </p:spTree>
    <p:extLst>
      <p:ext uri="{BB962C8B-B14F-4D97-AF65-F5344CB8AC3E}">
        <p14:creationId xmlns:p14="http://schemas.microsoft.com/office/powerpoint/2010/main" val="9139176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592928" y="1177215"/>
            <a:ext cx="3224078" cy="2538961"/>
          </a:xfrm>
          <a:prstGeom prst="rect">
            <a:avLst/>
          </a:prstGeom>
        </p:spPr>
      </p:pic>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solidFill>
                  <a:srgbClr val="231F20"/>
                </a:solidFill>
              </a:rPr>
              <a:t>A </a:t>
            </a:r>
            <a:r>
              <a:rPr lang="en-US" sz="1400" b="1" dirty="0">
                <a:solidFill>
                  <a:srgbClr val="231F20"/>
                </a:solidFill>
              </a:rPr>
              <a:t>step function </a:t>
            </a:r>
            <a:r>
              <a:rPr lang="en-US" sz="1400" dirty="0">
                <a:solidFill>
                  <a:srgbClr val="231F20"/>
                </a:solidFill>
              </a:rPr>
              <a:t>is a function </a:t>
            </a:r>
            <a:r>
              <a:rPr lang="en-US" sz="1400" dirty="0" smtClean="0">
                <a:solidFill>
                  <a:srgbClr val="231F20"/>
                </a:solidFill>
              </a:rPr>
              <a:t>was </a:t>
            </a:r>
            <a:r>
              <a:rPr lang="en-US" sz="1400" dirty="0">
                <a:solidFill>
                  <a:srgbClr val="231F20"/>
                </a:solidFill>
              </a:rPr>
              <a:t>used by the original Perceptron. The output is a certain value, A1, if the input sum is above a certain threshold and A0 if the input sum is below a certain threshold. The values used by the Perceptron were A1 = 1 and A0 = 0.</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spTree>
    <p:extLst>
      <p:ext uri="{BB962C8B-B14F-4D97-AF65-F5344CB8AC3E}">
        <p14:creationId xmlns:p14="http://schemas.microsoft.com/office/powerpoint/2010/main" val="107967307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706347"/>
          </a:xfrm>
          <a:prstGeom prst="rect">
            <a:avLst/>
          </a:prstGeom>
          <a:noFill/>
        </p:spPr>
        <p:txBody>
          <a:bodyPr wrap="square" rtlCol="0">
            <a:spAutoFit/>
          </a:bodyPr>
          <a:lstStyle/>
          <a:p>
            <a:pPr>
              <a:lnSpc>
                <a:spcPct val="95000"/>
              </a:lnSpc>
              <a:spcBef>
                <a:spcPts val="400"/>
              </a:spcBef>
            </a:pPr>
            <a:r>
              <a:rPr lang="en-US" sz="1400" dirty="0"/>
              <a:t>A </a:t>
            </a:r>
            <a:r>
              <a:rPr lang="en-US" sz="1400" b="1" dirty="0"/>
              <a:t>log-sigmoid</a:t>
            </a:r>
            <a:r>
              <a:rPr lang="en-US" sz="1400" dirty="0"/>
              <a:t> function, also known as a </a:t>
            </a:r>
            <a:r>
              <a:rPr lang="en-US" sz="1400" b="1" dirty="0"/>
              <a:t>logistic</a:t>
            </a:r>
            <a:r>
              <a:rPr lang="en-US" sz="1400" dirty="0"/>
              <a:t> function, is given by the relationship:</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12728" y="1103612"/>
            <a:ext cx="3341511" cy="26314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2531036"/>
            <a:ext cx="2409825" cy="790575"/>
          </a:xfrm>
          <a:prstGeom prst="rect">
            <a:avLst/>
          </a:prstGeom>
        </p:spPr>
      </p:pic>
    </p:spTree>
    <p:extLst>
      <p:ext uri="{BB962C8B-B14F-4D97-AF65-F5344CB8AC3E}">
        <p14:creationId xmlns:p14="http://schemas.microsoft.com/office/powerpoint/2010/main" val="208845681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115690"/>
          </a:xfrm>
          <a:prstGeom prst="rect">
            <a:avLst/>
          </a:prstGeom>
          <a:noFill/>
        </p:spPr>
        <p:txBody>
          <a:bodyPr wrap="square" rtlCol="0">
            <a:spAutoFit/>
          </a:bodyPr>
          <a:lstStyle/>
          <a:p>
            <a:pPr>
              <a:lnSpc>
                <a:spcPct val="95000"/>
              </a:lnSpc>
              <a:spcBef>
                <a:spcPts val="400"/>
              </a:spcBef>
            </a:pPr>
            <a:r>
              <a:rPr lang="en-US" sz="1400" dirty="0" smtClean="0"/>
              <a:t>A different kind of nonlinearity is used by the restricted linear unit (</a:t>
            </a:r>
            <a:r>
              <a:rPr lang="en-US" sz="1400" b="1" dirty="0" err="1" smtClean="0"/>
              <a:t>ReLU</a:t>
            </a:r>
            <a:r>
              <a:rPr lang="en-US" sz="1400" dirty="0" smtClean="0"/>
              <a:t>) neuron.  The characteristic hockey stick shaped response results from:</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31920" y="1162637"/>
            <a:ext cx="3949700" cy="266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3215580"/>
            <a:ext cx="2638425" cy="371475"/>
          </a:xfrm>
          <a:prstGeom prst="rect">
            <a:avLst/>
          </a:prstGeom>
        </p:spPr>
      </p:pic>
    </p:spTree>
    <p:extLst>
      <p:ext uri="{BB962C8B-B14F-4D97-AF65-F5344CB8AC3E}">
        <p14:creationId xmlns:p14="http://schemas.microsoft.com/office/powerpoint/2010/main" val="77869405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dirty="0"/>
              <a:t>Wide Learning in context of Wide &amp; Deep</a:t>
            </a:r>
          </a:p>
          <a:p>
            <a:r>
              <a:rPr lang="en-US" b="1"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07648769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501676"/>
          </a:xfrm>
          <a:prstGeom prst="rect">
            <a:avLst/>
          </a:prstGeom>
          <a:noFill/>
        </p:spPr>
        <p:txBody>
          <a:bodyPr wrap="square" rtlCol="0">
            <a:spAutoFit/>
          </a:bodyPr>
          <a:lstStyle/>
          <a:p>
            <a:pPr>
              <a:lnSpc>
                <a:spcPct val="95000"/>
              </a:lnSpc>
              <a:spcBef>
                <a:spcPts val="400"/>
              </a:spcBef>
            </a:pPr>
            <a:r>
              <a:rPr lang="en-US" sz="1400" b="1" dirty="0" err="1" smtClean="0"/>
              <a:t>Softplus</a:t>
            </a:r>
            <a:r>
              <a:rPr lang="en-US" sz="1400" dirty="0" smtClean="0"/>
              <a:t> is the differential surrogate of </a:t>
            </a:r>
            <a:r>
              <a:rPr lang="en-US" sz="1400" dirty="0" err="1" smtClean="0"/>
              <a:t>ReLU</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9" name="Picture 8"/>
          <p:cNvPicPr>
            <a:picLocks noChangeAspect="1"/>
          </p:cNvPicPr>
          <p:nvPr/>
        </p:nvPicPr>
        <p:blipFill>
          <a:blip r:embed="rId3"/>
          <a:stretch>
            <a:fillRect/>
          </a:stretch>
        </p:blipFill>
        <p:spPr>
          <a:xfrm>
            <a:off x="4193064" y="629920"/>
            <a:ext cx="4416266" cy="32118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27" y="3004820"/>
            <a:ext cx="2714625" cy="371475"/>
          </a:xfrm>
          <a:prstGeom prst="rect">
            <a:avLst/>
          </a:prstGeom>
        </p:spPr>
      </p:pic>
    </p:spTree>
    <p:extLst>
      <p:ext uri="{BB962C8B-B14F-4D97-AF65-F5344CB8AC3E}">
        <p14:creationId xmlns:p14="http://schemas.microsoft.com/office/powerpoint/2010/main" val="55737407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t>The </a:t>
            </a:r>
            <a:r>
              <a:rPr lang="en-US" sz="1400" b="1" dirty="0" err="1" smtClean="0"/>
              <a:t>softmax</a:t>
            </a:r>
            <a:r>
              <a:rPr lang="en-US" sz="1400" dirty="0" smtClean="0"/>
              <a:t> </a:t>
            </a:r>
            <a:r>
              <a:rPr lang="en-US" sz="1400" dirty="0"/>
              <a:t>activation function is useful predominantly in the output layer of a clustering system. </a:t>
            </a:r>
            <a:r>
              <a:rPr lang="en-US" sz="1400" dirty="0" err="1"/>
              <a:t>Softmax</a:t>
            </a:r>
            <a:r>
              <a:rPr lang="en-US" sz="1400" dirty="0"/>
              <a:t> functions convert a raw value into a posterior probability. This provides a measure of certainty. The </a:t>
            </a:r>
            <a:r>
              <a:rPr lang="en-US" sz="1400" dirty="0" err="1"/>
              <a:t>softmax</a:t>
            </a:r>
            <a:r>
              <a:rPr lang="en-US" sz="1400" dirty="0"/>
              <a:t> activation function is given as: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5" name="Picture 4"/>
          <p:cNvPicPr>
            <a:picLocks noChangeAspect="1"/>
          </p:cNvPicPr>
          <p:nvPr/>
        </p:nvPicPr>
        <p:blipFill>
          <a:blip r:embed="rId3"/>
          <a:stretch>
            <a:fillRect/>
          </a:stretch>
        </p:blipFill>
        <p:spPr>
          <a:xfrm>
            <a:off x="4194502" y="1277602"/>
            <a:ext cx="3428037" cy="2283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926" y="3162300"/>
            <a:ext cx="1838325" cy="1133475"/>
          </a:xfrm>
          <a:prstGeom prst="rect">
            <a:avLst/>
          </a:prstGeom>
        </p:spPr>
      </p:pic>
    </p:spTree>
    <p:extLst>
      <p:ext uri="{BB962C8B-B14F-4D97-AF65-F5344CB8AC3E}">
        <p14:creationId xmlns:p14="http://schemas.microsoft.com/office/powerpoint/2010/main" val="58607947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998201" y="663389"/>
            <a:ext cx="3329879" cy="4361180"/>
          </a:xfrm>
          <a:prstGeom prst="rect">
            <a:avLst/>
          </a:prstGeom>
        </p:spPr>
      </p:pic>
      <p:sp>
        <p:nvSpPr>
          <p:cNvPr id="6" name="TextBox 5"/>
          <p:cNvSpPr txBox="1"/>
          <p:nvPr/>
        </p:nvSpPr>
        <p:spPr>
          <a:xfrm>
            <a:off x="1036320" y="1473200"/>
            <a:ext cx="2565126" cy="669927"/>
          </a:xfrm>
          <a:prstGeom prst="rect">
            <a:avLst/>
          </a:prstGeom>
          <a:noFill/>
        </p:spPr>
        <p:txBody>
          <a:bodyPr wrap="none" rtlCol="0">
            <a:spAutoFit/>
          </a:bodyPr>
          <a:lstStyle/>
          <a:p>
            <a:pPr>
              <a:lnSpc>
                <a:spcPct val="95000"/>
              </a:lnSpc>
              <a:spcBef>
                <a:spcPts val="400"/>
              </a:spcBef>
            </a:pPr>
            <a:r>
              <a:rPr lang="en-US" dirty="0"/>
              <a:t>author Nikhil </a:t>
            </a:r>
            <a:r>
              <a:rPr lang="en-US" dirty="0" err="1" smtClean="0"/>
              <a:t>Buduma</a:t>
            </a:r>
            <a:endParaRPr lang="en-US" dirty="0" smtClean="0"/>
          </a:p>
          <a:p>
            <a:pPr>
              <a:lnSpc>
                <a:spcPct val="95000"/>
              </a:lnSpc>
              <a:spcBef>
                <a:spcPts val="400"/>
              </a:spcBef>
            </a:pPr>
            <a:r>
              <a:rPr lang="en-US" dirty="0" smtClean="0">
                <a:solidFill>
                  <a:srgbClr val="231F20"/>
                </a:solidFill>
              </a:rPr>
              <a:t>published: June 2017</a:t>
            </a:r>
            <a:endParaRPr lang="en-US" dirty="0" smtClean="0">
              <a:solidFill>
                <a:srgbClr val="231F20"/>
              </a:solidFill>
            </a:endParaRPr>
          </a:p>
        </p:txBody>
      </p:sp>
    </p:spTree>
    <p:extLst>
      <p:ext uri="{BB962C8B-B14F-4D97-AF65-F5344CB8AC3E}">
        <p14:creationId xmlns:p14="http://schemas.microsoft.com/office/powerpoint/2010/main" val="111004831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 name="Rectangle 1"/>
          <p:cNvSpPr/>
          <p:nvPr/>
        </p:nvSpPr>
        <p:spPr>
          <a:xfrm>
            <a:off x="4146456" y="1503680"/>
            <a:ext cx="2965544" cy="2331095"/>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704817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5" name="Picture 4"/>
          <p:cNvPicPr>
            <a:picLocks noChangeAspect="1"/>
          </p:cNvPicPr>
          <p:nvPr/>
        </p:nvPicPr>
        <p:blipFill>
          <a:blip r:embed="rId3"/>
          <a:stretch>
            <a:fillRect/>
          </a:stretch>
        </p:blipFill>
        <p:spPr>
          <a:xfrm>
            <a:off x="2136775" y="1168044"/>
            <a:ext cx="3755159" cy="2974086"/>
          </a:xfrm>
          <a:prstGeom prst="rect">
            <a:avLst/>
          </a:prstGeom>
        </p:spPr>
      </p:pic>
    </p:spTree>
    <p:extLst>
      <p:ext uri="{BB962C8B-B14F-4D97-AF65-F5344CB8AC3E}">
        <p14:creationId xmlns:p14="http://schemas.microsoft.com/office/powerpoint/2010/main" val="18427090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1313511" y="927315"/>
            <a:ext cx="6344920" cy="3103494"/>
          </a:xfrm>
          <a:prstGeom prst="rect">
            <a:avLst/>
          </a:prstGeom>
        </p:spPr>
      </p:pic>
    </p:spTree>
    <p:extLst>
      <p:ext uri="{BB962C8B-B14F-4D97-AF65-F5344CB8AC3E}">
        <p14:creationId xmlns:p14="http://schemas.microsoft.com/office/powerpoint/2010/main" val="9366538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2" name="Picture 1"/>
          <p:cNvPicPr>
            <a:picLocks noChangeAspect="1"/>
          </p:cNvPicPr>
          <p:nvPr/>
        </p:nvPicPr>
        <p:blipFill>
          <a:blip r:embed="rId3"/>
          <a:stretch>
            <a:fillRect/>
          </a:stretch>
        </p:blipFill>
        <p:spPr>
          <a:xfrm>
            <a:off x="1313511" y="927315"/>
            <a:ext cx="6344920" cy="3103494"/>
          </a:xfrm>
          <a:prstGeom prst="rect">
            <a:avLst/>
          </a:prstGeom>
        </p:spPr>
      </p:pic>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endParaRPr lang="en-US" sz="1400" dirty="0" smtClean="0">
              <a:solidFill>
                <a:srgbClr val="231F20"/>
              </a:solidFill>
            </a:endParaRP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endParaRPr lang="en-US" sz="1400" dirty="0" smtClean="0">
              <a:solidFill>
                <a:srgbClr val="231F20"/>
              </a:solidFill>
            </a:endParaRP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endParaRPr lang="en-US" sz="1400" dirty="0" smtClean="0">
              <a:solidFill>
                <a:srgbClr val="231F20"/>
              </a:solidFill>
            </a:endParaRP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endParaRPr lang="en-US" sz="1400" dirty="0" smtClean="0">
              <a:solidFill>
                <a:srgbClr val="231F20"/>
              </a:solidFill>
            </a:endParaRP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endParaRPr lang="en-US" sz="1400" dirty="0" smtClean="0">
              <a:solidFill>
                <a:srgbClr val="231F20"/>
              </a:solidFill>
            </a:endParaRP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8726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 y="956310"/>
            <a:ext cx="7274785" cy="5143500"/>
          </a:xfrm>
          <a:prstGeom prst="rect">
            <a:avLst/>
          </a:prstGeom>
        </p:spPr>
      </p:pic>
      <p:sp>
        <p:nvSpPr>
          <p:cNvPr id="6" name="Rectangle 5"/>
          <p:cNvSpPr/>
          <p:nvPr/>
        </p:nvSpPr>
        <p:spPr>
          <a:xfrm>
            <a:off x="591932" y="3905895"/>
            <a:ext cx="7559040" cy="219391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309750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endParaRPr lang="en-US" sz="1400" dirty="0" smtClean="0">
              <a:solidFill>
                <a:srgbClr val="231F20"/>
              </a:solidFill>
            </a:endParaRP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endParaRPr lang="en-US" sz="1400" dirty="0" smtClean="0">
              <a:solidFill>
                <a:srgbClr val="231F20"/>
              </a:solidFill>
            </a:endParaRP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endParaRPr lang="en-US" sz="1400" dirty="0" smtClean="0">
              <a:solidFill>
                <a:srgbClr val="231F20"/>
              </a:solidFill>
            </a:endParaRP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endParaRPr lang="en-US" sz="1400" dirty="0" smtClean="0">
              <a:solidFill>
                <a:srgbClr val="231F20"/>
              </a:solidFill>
            </a:endParaRP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endParaRPr lang="en-US" sz="1400" dirty="0" smtClean="0">
              <a:solidFill>
                <a:srgbClr val="231F20"/>
              </a:solidFill>
            </a:endParaRP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8569" y="1259351"/>
            <a:ext cx="4965700" cy="2044700"/>
          </a:xfrm>
          <a:prstGeom prst="rect">
            <a:avLst/>
          </a:prstGeom>
        </p:spPr>
      </p:pic>
      <p:sp>
        <p:nvSpPr>
          <p:cNvPr id="15" name="TextBox 14"/>
          <p:cNvSpPr txBox="1"/>
          <p:nvPr/>
        </p:nvSpPr>
        <p:spPr>
          <a:xfrm>
            <a:off x="5156309" y="363763"/>
            <a:ext cx="1911101" cy="355482"/>
          </a:xfrm>
          <a:prstGeom prst="rect">
            <a:avLst/>
          </a:prstGeom>
          <a:noFill/>
        </p:spPr>
        <p:txBody>
          <a:bodyPr wrap="none" rtlCol="0">
            <a:spAutoFit/>
          </a:bodyPr>
          <a:lstStyle/>
          <a:p>
            <a:pPr>
              <a:lnSpc>
                <a:spcPct val="95000"/>
              </a:lnSpc>
              <a:spcBef>
                <a:spcPts val="400"/>
              </a:spcBef>
            </a:pPr>
            <a:r>
              <a:rPr lang="en-US" smtClean="0">
                <a:solidFill>
                  <a:srgbClr val="231F20"/>
                </a:solidFill>
              </a:rPr>
              <a:t>The perceptron</a:t>
            </a:r>
            <a:endParaRPr lang="en-US" dirty="0" err="1" smtClean="0">
              <a:solidFill>
                <a:srgbClr val="231F20"/>
              </a:solidFill>
            </a:endParaRPr>
          </a:p>
        </p:txBody>
      </p:sp>
    </p:spTree>
    <p:extLst>
      <p:ext uri="{BB962C8B-B14F-4D97-AF65-F5344CB8AC3E}">
        <p14:creationId xmlns:p14="http://schemas.microsoft.com/office/powerpoint/2010/main" val="200703514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17205</TotalTime>
  <Words>2207</Words>
  <Application>Microsoft Macintosh PowerPoint</Application>
  <PresentationFormat>On-screen Show (16:9)</PresentationFormat>
  <Paragraphs>180</Paragraphs>
  <Slides>22</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Century Gothic</vt:lpstr>
      <vt:lpstr>Arial</vt:lpstr>
      <vt:lpstr>TDC_PPT_Branded_16-9_0217_full</vt:lpstr>
      <vt:lpstr>PowerPoint Presentation</vt:lpstr>
      <vt:lpstr>Agenda</vt:lpstr>
      <vt:lpstr>PowerPoint Presentation</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96</cp:revision>
  <dcterms:modified xsi:type="dcterms:W3CDTF">2017-08-09T18:27:54Z</dcterms:modified>
</cp:coreProperties>
</file>